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0" r:id="rId3"/>
    <p:sldId id="260" r:id="rId4"/>
    <p:sldId id="271" r:id="rId5"/>
    <p:sldId id="277" r:id="rId6"/>
    <p:sldId id="278" r:id="rId7"/>
    <p:sldId id="275" r:id="rId8"/>
    <p:sldId id="276" r:id="rId9"/>
    <p:sldId id="272" r:id="rId10"/>
    <p:sldId id="280" r:id="rId11"/>
    <p:sldId id="285" r:id="rId12"/>
    <p:sldId id="287" r:id="rId13"/>
    <p:sldId id="288" r:id="rId14"/>
    <p:sldId id="273" r:id="rId15"/>
    <p:sldId id="281" r:id="rId16"/>
    <p:sldId id="274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11/28/2019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altLang="zh-TW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gobi.org/rggob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Grand Tours, Projection Pursuit Guided Tours, and Manual Controls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Weber YC, Huang </a:t>
            </a:r>
          </a:p>
          <a:p>
            <a:r>
              <a:rPr lang="en-US" dirty="0"/>
              <a:t>Data Science Institution, TMU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Movement of a projection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500"/>
              </a:spcBef>
            </a:pPr>
            <a:r>
              <a:rPr lang="en-US" dirty="0"/>
              <a:t>Movement of a projection plane is achieved by selecting a starting plane and a target plane and computing intermediate planes using a geodesic interpolation. A geodesic is a circular path, which is generated by constraining the planar interpolation to produce orthonormal descriptive frames. This is the method used in </a:t>
            </a:r>
            <a:r>
              <a:rPr lang="en-US" dirty="0" err="1"/>
              <a:t>GGobi</a:t>
            </a:r>
            <a:r>
              <a:rPr lang="en-US" dirty="0"/>
              <a:t>. </a:t>
            </a:r>
            <a:endParaRPr lang="en-US" dirty="0" smtClean="0"/>
          </a:p>
          <a:p>
            <a:pPr marL="685800" lvl="2">
              <a:spcBef>
                <a:spcPts val="1500"/>
              </a:spcBef>
            </a:pPr>
            <a:r>
              <a:rPr lang="en-US" b="1" dirty="0" smtClean="0"/>
              <a:t>Grand </a:t>
            </a:r>
            <a:r>
              <a:rPr lang="en-US" b="1" dirty="0"/>
              <a:t>tour </a:t>
            </a:r>
            <a:r>
              <a:rPr lang="en-US" dirty="0"/>
              <a:t>uses a random selection of target plane. </a:t>
            </a:r>
          </a:p>
          <a:p>
            <a:pPr marL="685800" lvl="2">
              <a:spcBef>
                <a:spcPts val="1500"/>
              </a:spcBef>
            </a:pPr>
            <a:r>
              <a:rPr lang="en-US" b="1" dirty="0"/>
              <a:t>Guided tour </a:t>
            </a:r>
            <a:r>
              <a:rPr lang="en-US" dirty="0"/>
              <a:t>quantifies the structure present in each projection and uses this to guide the choice of target plane. </a:t>
            </a:r>
          </a:p>
          <a:p>
            <a:pPr marL="685800" lvl="2">
              <a:spcBef>
                <a:spcPts val="1500"/>
              </a:spcBef>
            </a:pPr>
            <a:r>
              <a:rPr lang="en-US" b="1" dirty="0"/>
              <a:t>Manual controls </a:t>
            </a:r>
            <a:r>
              <a:rPr lang="en-US" dirty="0"/>
              <a:t>let the user choose the target direction by manipulating the values of projection coefficients.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Grand Tour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selection </a:t>
            </a:r>
            <a:r>
              <a:rPr lang="en-US" dirty="0"/>
              <a:t>: A frame is randomly selected from the space of all possible projections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19" y="2862284"/>
            <a:ext cx="3509724" cy="35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Pursuit Guided </a:t>
            </a:r>
            <a:r>
              <a:rPr lang="en-US" dirty="0" smtClean="0"/>
              <a:t>Tour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PP </a:t>
            </a:r>
            <a:r>
              <a:rPr lang="en-US" b="1" u="sng" dirty="0"/>
              <a:t>index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The </a:t>
            </a:r>
            <a:r>
              <a:rPr lang="en-US" b="1" dirty="0"/>
              <a:t>optimization </a:t>
            </a:r>
            <a:r>
              <a:rPr lang="en-US" b="1" dirty="0" smtClean="0"/>
              <a:t>procedure </a:t>
            </a:r>
            <a:r>
              <a:rPr lang="en-US" dirty="0"/>
              <a:t>is an important part of a PP guided tour</a:t>
            </a:r>
            <a:r>
              <a:rPr lang="en-US" dirty="0" smtClean="0"/>
              <a:t>.</a:t>
            </a:r>
          </a:p>
          <a:p>
            <a:r>
              <a:rPr lang="en-US" dirty="0"/>
              <a:t>holes, central Mass, and PCA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3621215"/>
            <a:ext cx="3397976" cy="31603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5" y="3697754"/>
            <a:ext cx="603016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Controls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rotate a single variable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59" y="2750299"/>
            <a:ext cx="3895884" cy="37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Using Tours with numerical methods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Tours are useful when used along with numerical methods for certain data </a:t>
            </a:r>
            <a:r>
              <a:rPr lang="en-US" dirty="0" smtClean="0"/>
              <a:t>analyses.</a:t>
            </a:r>
          </a:p>
          <a:p>
            <a:r>
              <a:rPr lang="en-US" dirty="0" smtClean="0"/>
              <a:t>Tours </a:t>
            </a:r>
            <a:r>
              <a:rPr lang="en-US" dirty="0"/>
              <a:t>can help numerical approaches in many ways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hoose </a:t>
            </a:r>
            <a:r>
              <a:rPr lang="en-US" dirty="0"/>
              <a:t>which of the tools at hand works best for a particular </a:t>
            </a:r>
            <a:r>
              <a:rPr lang="en-US" dirty="0" smtClean="0"/>
              <a:t>problem.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how the tools work in a particular </a:t>
            </a:r>
            <a:r>
              <a:rPr lang="en-US" dirty="0" smtClean="0"/>
              <a:t>problem.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vercome </a:t>
            </a:r>
            <a:r>
              <a:rPr lang="en-US" dirty="0"/>
              <a:t>the limitations of a particular tool to improve the solution.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8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End notes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ours </a:t>
            </a:r>
            <a:r>
              <a:rPr lang="en-US" dirty="0"/>
              <a:t>support exploring real-valued data.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deliver many projections of real-valued data in an organized manner, allowing the viewer to see the data from many sides.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4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8558-781F-44B2-B099-084EC5F3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 we find structure in multidimensional data when computer screens are only two-dimensional?</a:t>
            </a:r>
            <a:endParaRPr lang="en-US" altLang="zh-TW" dirty="0" smtClean="0"/>
          </a:p>
          <a:p>
            <a:r>
              <a:rPr lang="en-US" altLang="zh-TW" dirty="0" smtClean="0"/>
              <a:t>Multivariate </a:t>
            </a:r>
            <a:r>
              <a:rPr lang="en-US" altLang="zh-TW" dirty="0"/>
              <a:t>Statistical Analysis</a:t>
            </a:r>
            <a:r>
              <a:rPr lang="zh-TW" altLang="en-US" dirty="0"/>
              <a:t> </a:t>
            </a:r>
            <a:r>
              <a:rPr lang="en-US" altLang="zh-TW" dirty="0" smtClean="0"/>
              <a:t>with </a:t>
            </a:r>
            <a:r>
              <a:rPr lang="en-US" altLang="zh-TW" dirty="0"/>
              <a:t>Data </a:t>
            </a:r>
            <a:r>
              <a:rPr lang="en-US" altLang="zh-TW" dirty="0" smtClean="0"/>
              <a:t>Visualization.</a:t>
            </a:r>
          </a:p>
          <a:p>
            <a:r>
              <a:rPr lang="en-US" altLang="zh-TW" dirty="0" err="1" smtClean="0"/>
              <a:t>Ggobis</a:t>
            </a:r>
            <a:r>
              <a:rPr lang="en-US" altLang="zh-TW" dirty="0" smtClean="0"/>
              <a:t> </a:t>
            </a:r>
            <a:r>
              <a:rPr lang="en-US" altLang="zh-TW" dirty="0" smtClean="0"/>
              <a:t>(Noted </a:t>
            </a:r>
            <a:r>
              <a:rPr lang="en-US" altLang="zh-TW" dirty="0"/>
              <a:t>that it can be use in R through package “</a:t>
            </a:r>
            <a:r>
              <a:rPr lang="en-US" altLang="zh-TW" dirty="0" err="1"/>
              <a:t>rggobis</a:t>
            </a:r>
            <a:r>
              <a:rPr lang="en-US" altLang="zh-TW" dirty="0"/>
              <a:t>”, see </a:t>
            </a:r>
            <a:r>
              <a:rPr lang="en-US" altLang="zh-TW" dirty="0" err="1">
                <a:hlinkClick r:id="rId2"/>
              </a:rPr>
              <a:t>ggobis</a:t>
            </a:r>
            <a:r>
              <a:rPr lang="en-US" altLang="zh-TW" dirty="0"/>
              <a:t>). </a:t>
            </a:r>
          </a:p>
          <a:p>
            <a:r>
              <a:rPr lang="en-US" altLang="zh-TW" dirty="0" smtClean="0"/>
              <a:t>3 methods </a:t>
            </a:r>
            <a:r>
              <a:rPr lang="en-US" altLang="zh-TW" dirty="0"/>
              <a:t>of </a:t>
            </a:r>
            <a:r>
              <a:rPr lang="en-US" altLang="zh-TW" dirty="0" err="1"/>
              <a:t>Ggobis</a:t>
            </a:r>
            <a:r>
              <a:rPr lang="en-US" altLang="zh-TW" dirty="0"/>
              <a:t> discussed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99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Introduction</a:t>
            </a:r>
          </a:p>
          <a:p>
            <a:r>
              <a:rPr lang="en-US" dirty="0"/>
              <a:t>2. Tours</a:t>
            </a:r>
          </a:p>
          <a:p>
            <a:r>
              <a:rPr lang="en-US" dirty="0"/>
              <a:t>3. Using Tours with numerical methods</a:t>
            </a:r>
          </a:p>
          <a:p>
            <a:r>
              <a:rPr lang="en-US" dirty="0"/>
              <a:t>4. End notes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Introduction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structure in multidimensional data when screen are only 2D?</a:t>
            </a:r>
          </a:p>
        </p:txBody>
      </p:sp>
    </p:spTree>
    <p:extLst>
      <p:ext uri="{BB962C8B-B14F-4D97-AF65-F5344CB8AC3E}">
        <p14:creationId xmlns:p14="http://schemas.microsoft.com/office/powerpoint/2010/main" val="288321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projection ? (1/2)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4" y="2541239"/>
            <a:ext cx="5537094" cy="325164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47" y="2541239"/>
            <a:ext cx="5417167" cy="32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projection ? (2/2)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a projection of data is computed by multiplying an n x p data matrix (Dot Product)</a:t>
            </a:r>
          </a:p>
          <a:p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28800"/>
            <a:ext cx="4350108" cy="16699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4901721"/>
            <a:ext cx="3234690" cy="14321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01" y="2771146"/>
            <a:ext cx="4980291" cy="35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0FE-17BE-4F5C-A7C4-28B445F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blind men and the elephant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76" y="1985136"/>
            <a:ext cx="6978199" cy="4480739"/>
          </a:xfrm>
        </p:spPr>
      </p:pic>
    </p:spTree>
    <p:extLst>
      <p:ext uri="{BB962C8B-B14F-4D97-AF65-F5344CB8AC3E}">
        <p14:creationId xmlns:p14="http://schemas.microsoft.com/office/powerpoint/2010/main" val="3858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methods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they are commonly called as “tours”:</a:t>
            </a:r>
          </a:p>
          <a:p>
            <a:r>
              <a:rPr lang="en-US" dirty="0"/>
              <a:t>Tours in </a:t>
            </a:r>
            <a:r>
              <a:rPr lang="en-US" dirty="0" err="1"/>
              <a:t>GGobi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Grand tour</a:t>
            </a:r>
          </a:p>
          <a:p>
            <a:pPr lvl="1"/>
            <a:r>
              <a:rPr lang="en-US" dirty="0"/>
              <a:t>PP guide tour</a:t>
            </a:r>
          </a:p>
          <a:p>
            <a:pPr lvl="1"/>
            <a:r>
              <a:rPr lang="en-US" dirty="0"/>
              <a:t>Manual control</a:t>
            </a:r>
          </a:p>
          <a:p>
            <a:r>
              <a:rPr lang="en-US" dirty="0"/>
              <a:t>When we use tours, what are we looking for in the data? We search for data projections that are not bell-shaped and, hence, not normally distributed, for example, clusters of points, outliers, nonlinear relationships, and low-dimensional substructures. </a:t>
            </a:r>
          </a:p>
        </p:txBody>
      </p:sp>
    </p:spTree>
    <p:extLst>
      <p:ext uri="{BB962C8B-B14F-4D97-AF65-F5344CB8AC3E}">
        <p14:creationId xmlns:p14="http://schemas.microsoft.com/office/powerpoint/2010/main" val="13988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Tours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Grand tour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PP guide tour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4052</TotalTime>
  <Words>473</Words>
  <Application>Microsoft Office PowerPoint</Application>
  <PresentationFormat>寬螢幕</PresentationFormat>
  <Paragraphs>52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Wingdings</vt:lpstr>
      <vt:lpstr>Educational subjects 16x9</vt:lpstr>
      <vt:lpstr>Grand Tours, Projection Pursuit Guided Tours, and Manual Controls </vt:lpstr>
      <vt:lpstr>Summary</vt:lpstr>
      <vt:lpstr>Contents</vt:lpstr>
      <vt:lpstr>1. Introduction</vt:lpstr>
      <vt:lpstr>What is projection ? (1/2)</vt:lpstr>
      <vt:lpstr>What is projection ? (2/2)</vt:lpstr>
      <vt:lpstr>The blind men and the elephant</vt:lpstr>
      <vt:lpstr>Interpolation methods</vt:lpstr>
      <vt:lpstr>2. Tours</vt:lpstr>
      <vt:lpstr>Movement of a projection</vt:lpstr>
      <vt:lpstr>Grand Tour </vt:lpstr>
      <vt:lpstr>Projection Pursuit Guided Tour</vt:lpstr>
      <vt:lpstr>Manual Controls</vt:lpstr>
      <vt:lpstr>3. Using Tours with numerical methods</vt:lpstr>
      <vt:lpstr>PowerPoint 簡報</vt:lpstr>
      <vt:lpstr>4. End notes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Tours, Projection Pursuit Guided Tours, and Manual Controls </dc:title>
  <dc:creator>Weber Huang</dc:creator>
  <cp:lastModifiedBy>Weber Huang</cp:lastModifiedBy>
  <cp:revision>53</cp:revision>
  <dcterms:created xsi:type="dcterms:W3CDTF">2019-11-22T04:57:36Z</dcterms:created>
  <dcterms:modified xsi:type="dcterms:W3CDTF">2019-11-28T19:08:19Z</dcterms:modified>
</cp:coreProperties>
</file>